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9" r:id="rId3"/>
    <p:sldId id="280" r:id="rId4"/>
    <p:sldId id="282" r:id="rId5"/>
    <p:sldId id="277" r:id="rId6"/>
    <p:sldId id="274" r:id="rId7"/>
    <p:sldId id="267" r:id="rId8"/>
    <p:sldId id="266" r:id="rId9"/>
    <p:sldId id="265" r:id="rId10"/>
    <p:sldId id="276" r:id="rId11"/>
    <p:sldId id="273" r:id="rId12"/>
    <p:sldId id="271" r:id="rId13"/>
    <p:sldId id="272" r:id="rId14"/>
    <p:sldId id="270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A97643E-57A4-491F-922B-E7F6CCA056CB}">
          <p14:sldIdLst>
            <p14:sldId id="264"/>
            <p14:sldId id="269"/>
            <p14:sldId id="280"/>
            <p14:sldId id="282"/>
            <p14:sldId id="277"/>
            <p14:sldId id="274"/>
            <p14:sldId id="267"/>
            <p14:sldId id="266"/>
            <p14:sldId id="265"/>
            <p14:sldId id="276"/>
            <p14:sldId id="273"/>
            <p14:sldId id="271"/>
            <p14:sldId id="272"/>
            <p14:sldId id="27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00"/>
    <a:srgbClr val="993300"/>
    <a:srgbClr val="800000"/>
    <a:srgbClr val="FF33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AC5A4-E4E1-4BFF-A1CD-346E34E6EF77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F5A5E-EA13-42B0-A8B4-9286AA3C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74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F5A5E-EA13-42B0-A8B4-9286AA3CE4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1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5&amp;text=%D1%8D%D0%BF%D0%BE%D1%85%D0%B0%20%D0%BF%D1%80%D0%BE%D1%81%D0%B2%D0%B5%D1%89%D0%B5%D0%BD%D0%B8%D1%8F&amp;fp=5&amp;pos=177&amp;uinfo=ww-1349-wh-673-fw-1124-fh-467-pd-1&amp;rpt=simage&amp;img_url=http://afisha.yandex.ru/media/events/gallery/images/354d0b4b7a02c76e76b0de78e49a0b02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//upload.wikimedia.org/wikipedia/commons/b/b7/Jean-Jacques_Rousseau_(painted_portrait)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a/ad/Louis-Michel_van_Loo_001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2/2b/Encyclopedie_de_D'Alembert_et_Diderot_-_Premiere_Page_-_ENC_1-NA5.jpg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hyperlink" Target="http://cp12.nevsepic.com.ua/73/1352938160-224.jpg" TargetMode="External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c/Robinson_crusoe_rescues_friday-1868.jpg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12" Type="http://schemas.openxmlformats.org/officeDocument/2006/relationships/hyperlink" Target="//upload.wikimedia.org/wikipedia/commons/e/ee/Gulliver_u_Hvajninim%C5%AF_-_Grandville.jpg" TargetMode="External"/><Relationship Id="rId2" Type="http://schemas.openxmlformats.org/officeDocument/2006/relationships/hyperlink" Target="http://www.diletant.ru/blogs/5628/516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0/0e/Goethe_(Stieler_1828).jpg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//upload.wikimedia.org/wikipedia/commons/f/f5/GoetheAndSchillerMonumentAtWeimar.jpg" TargetMode="External"/><Relationship Id="rId4" Type="http://schemas.openxmlformats.org/officeDocument/2006/relationships/hyperlink" Target="//upload.wikimedia.org/wikipedia/commons/c/c6/Anton_Graff_-_Friedrich_Schiller.jpg" TargetMode="External"/><Relationship Id="rId9" Type="http://schemas.openxmlformats.org/officeDocument/2006/relationships/image" Target="../media/image25.jpeg"/><Relationship Id="rId1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c/c6/David_Self_Portrait.jpg" TargetMode="External"/><Relationship Id="rId13" Type="http://schemas.openxmlformats.org/officeDocument/2006/relationships/hyperlink" Target="//upload.wikimedia.org/wikipedia/commons/9/91/David_napoleon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12" Type="http://schemas.microsoft.com/office/2007/relationships/hdphoto" Target="../media/hdphoto1.wdp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a/aa/Death_of_Marat_by_David.jpg" TargetMode="External"/><Relationship Id="rId11" Type="http://schemas.openxmlformats.org/officeDocument/2006/relationships/image" Target="../media/image32.jpeg"/><Relationship Id="rId5" Type="http://schemas.openxmlformats.org/officeDocument/2006/relationships/image" Target="../media/image29.jpeg"/><Relationship Id="rId10" Type="http://schemas.openxmlformats.org/officeDocument/2006/relationships/hyperlink" Target="http://www.nkj.ru/articles/74/11190" TargetMode="External"/><Relationship Id="rId4" Type="http://schemas.openxmlformats.org/officeDocument/2006/relationships/hyperlink" Target="//upload.wikimedia.org/wikipedia/commons/b/bb/David-Oath_of_the_Horatii-1784.jpg" TargetMode="External"/><Relationship Id="rId9" Type="http://schemas.openxmlformats.org/officeDocument/2006/relationships/image" Target="../media/image31.jpeg"/><Relationship Id="rId1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1/1e/Wolfgang-amadeus-mozart_1.jpg" TargetMode="External"/><Relationship Id="rId13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5.jpeg"/><Relationship Id="rId12" Type="http://schemas.openxmlformats.org/officeDocument/2006/relationships/hyperlink" Target="//upload.wikimedia.org/wikipedia/commons/6/6f/Beethoven.jpg" TargetMode="External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//upload.wikimedia.org/wikipedia/commons/8/8e/Christoph_Willibald_Gluck_painted_by_Joseph_Duplessis.jpg" TargetMode="External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hyperlink" Target="//upload.wikimedia.org/wikipedia/commons/6/69/Joseph_Haydn,_m%C3%A5lning_av_Thomas_Hardy_fr%C3%A5n_1792.jpg" TargetMode="External"/><Relationship Id="rId4" Type="http://schemas.openxmlformats.org/officeDocument/2006/relationships/hyperlink" Target="//upload.wikimedia.org/wikipedia/commons/a/a7/K626_Requiem_Dies_Irae.jpg" TargetMode="External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images.yandex.ru/yandsearch?p=1&amp;text=%D0%BA%D0%B0%D0%B7%D0%BD%D1%8C%20%D0%BA%D0%B0%D1%80%D0%BB%D0%B0%201&amp;fp=1&amp;pos=50&amp;uinfo=ww-1349-wh-673-fw-1124-fh-467-pd-1&amp;rpt=simage&amp;img_url=http://i.dailymail.co.uk/i/pix/2011/05/20/article-1389142-0C2CFFD100000578-485_634x342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//upload.wikimedia.org/wikipedia/commons/6/6a/Gottfried_Wilhelm_von_Leibniz.jpg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images.yandex.ru/yandsearch?text=%D0%BD%D1%8C%D1%8E%D1%82%D0%BE%D0%BD&amp;fp=0&amp;clid=2071974&amp;pos=10&amp;rpt=simage&amp;uinfo=ww-1349-wh-673-fw-1124-fh-467-pd-1&amp;img_url=http://userserve-ak.last.fm/serve/34s/1147294.png" TargetMode="External"/><Relationship Id="rId5" Type="http://schemas.openxmlformats.org/officeDocument/2006/relationships/hyperlink" Target="//upload.wikimedia.org/wikipedia/commons/e/ea/Spinoza.jpg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4.jpeg"/><Relationship Id="rId9" Type="http://schemas.openxmlformats.org/officeDocument/2006/relationships/hyperlink" Target="//upload.wikimedia.org/wikipedia/commons/7/73/Frans_Hals_-_Portret_van_Ren%C3%A9_Descartes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text=%D0%94%D0%B6%D0%BE%D0%BD%20%D0%9B%D0%BE%D0%BA%D0%BA&amp;fp=0&amp;pos=6&amp;uinfo=ww-1349-wh-673-fw-1124-fh-467-pd-1&amp;rpt=simage&amp;img_url=http://proxy12.media.online.ua/uol/r3-a18837e42a/50bf328e9f784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//upload.wikimedia.org/wikipedia/commons/f/fc/Montesquieu_1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wal.ru/blog/203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p=1&amp;text=%D0%92%D0%BE%D0%BB%D1%8C%D1%82%D0%B5%D1%80&amp;fp=1&amp;pos=46&amp;uinfo=ww-1349-wh-673-fw-1124-fh-467-pd-1&amp;rpt=simage&amp;img_url=http://cs309525.userapi.com/v309525374/60bc/FdQ20-TP28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p=1&amp;text=%D0%B1%D1%8E%D1%81%D1%82%20%D0%B2%D0%BE%D0%BB%D1%8C%D1%82%D0%B5%D1%80%D0%B0&amp;fp=1&amp;pos=50&amp;uinfo=ww-1349-wh-673-fw-1124-fh-467-pd-1&amp;rpt=simage&amp;img_url=http://news.a42.ru/uploads/images/parsed/news/2011/11/266740/preview_266740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text=%D0%B4%D0%B0%D0%BB%D0%B8%20%D0%B2%D0%BE%D0%BB%D1%8C%D1%82%D0%B5%D1%80&amp;fp=0&amp;clid=2071974&amp;pos=7&amp;rpt=simage&amp;uinfo=ww-1349-wh-673-fw-1124-fh-467-pd-1&amp;img_url=http://auraetcetera.files.wordpress.com/2011/07/voltaire-dali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hyperlink" Target="http://ru.123rf.com/photo_12252747_beautiful-gold-and-brown-background-paper-with-vintage-grunge-scratches-and-texture-with-black-scuff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1%D1%8E%D1%81%D1%82%20%D0%B2%D0%BE%D0%BB%D1%8C%D1%82%D0%B5%D1%80%D0%B0&amp;fp=0&amp;pos=2&amp;uinfo=ww-1349-wh-673-fw-1124-fh-467-pd-1&amp;rpt=simage&amp;img_url=http://www.hobbistica.ru/published/publicdata/HOBBISTICA2/attachments/SC/products_pictures/ar_710big.jpg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yandex.ru/yandsearch?text=%D0%B4%D0%B0%D0%BB%D0%B8%20%D0%B2%D0%BE%D0%BB%D1%8C%D1%82%D0%B5%D1%80&amp;fp=0&amp;clid=2071974&amp;pos=8&amp;rpt=simage&amp;uinfo=ww-1349-wh-673-fw-1124-fh-467-pd-1&amp;img_url=http://www.brisray.com/optill/slave1b.jpg" TargetMode="External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03" y="5552157"/>
            <a:ext cx="8229600" cy="1143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Эпоха Просвещения в Европе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r>
              <a:rPr lang="en-US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[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кон. 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XVII – XVIII </a:t>
            </a:r>
            <a:r>
              <a:rPr lang="ru-RU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вв.</a:t>
            </a:r>
            <a:r>
              <a:rPr lang="en-US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]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http://jili-bili.ru/files/labirint/big/16232303lab3qpd124326057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2" y="3657"/>
            <a:ext cx="7495923" cy="61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1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286" y="274638"/>
            <a:ext cx="4195514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                    прямой демократии</a:t>
            </a:r>
            <a:endParaRPr lang="ru-RU" sz="2900" dirty="0"/>
          </a:p>
        </p:txBody>
      </p:sp>
      <p:pic>
        <p:nvPicPr>
          <p:cNvPr id="4" name="Picture 4" descr="File:Jean-Jacques Rousseau (painted portrait)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0" y="188640"/>
            <a:ext cx="3876460" cy="54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240" y="529047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Жан-Жак РУССО</a:t>
            </a:r>
            <a: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[</a:t>
            </a:r>
            <a:r>
              <a:rPr lang="en-US" dirty="0" smtClean="0"/>
              <a:t>1</a:t>
            </a:r>
            <a:r>
              <a:rPr lang="ru-RU" dirty="0" smtClean="0"/>
              <a:t>712</a:t>
            </a:r>
            <a:r>
              <a:rPr lang="en-US" dirty="0" smtClean="0"/>
              <a:t>–</a:t>
            </a:r>
            <a:r>
              <a:rPr lang="ru-RU" dirty="0" smtClean="0"/>
              <a:t>1778</a:t>
            </a:r>
            <a:r>
              <a:rPr lang="en-US" dirty="0" smtClean="0"/>
              <a:t>] </a:t>
            </a:r>
            <a:r>
              <a:rPr lang="en-US" dirty="0" smtClean="0"/>
              <a:t>–</a:t>
            </a:r>
            <a:endParaRPr lang="ru-RU" dirty="0"/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философ-просветитель,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автор теории прямой демократии</a:t>
            </a:r>
            <a:endParaRPr lang="ru-RU" dirty="0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465537" y="1556793"/>
            <a:ext cx="3670029" cy="576064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i="1" dirty="0">
                <a:solidFill>
                  <a:schemeClr val="bg1"/>
                </a:solidFill>
              </a:rPr>
              <a:t>с</a:t>
            </a:r>
            <a:r>
              <a:rPr lang="ru-RU" sz="2400" i="1" dirty="0" smtClean="0">
                <a:solidFill>
                  <a:schemeClr val="bg1"/>
                </a:solidFill>
              </a:rPr>
              <a:t>уверенитет народа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20072" y="2465314"/>
            <a:ext cx="3670029" cy="963686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проведение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sz="2400" i="1" dirty="0" smtClean="0">
                <a:solidFill>
                  <a:schemeClr val="bg1"/>
                </a:solidFill>
              </a:rPr>
              <a:t>референдумов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469760" y="3789040"/>
            <a:ext cx="3670029" cy="1152128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i="1" dirty="0">
                <a:solidFill>
                  <a:schemeClr val="bg1"/>
                </a:solidFill>
              </a:rPr>
              <a:t>н</a:t>
            </a:r>
            <a:r>
              <a:rPr lang="ru-RU" sz="2400" i="1" dirty="0" smtClean="0">
                <a:solidFill>
                  <a:schemeClr val="bg1"/>
                </a:solidFill>
              </a:rPr>
              <a:t>ародная законодательная инициатива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220072" y="5290470"/>
            <a:ext cx="3670029" cy="1207292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i="1" dirty="0">
                <a:solidFill>
                  <a:schemeClr val="bg1"/>
                </a:solidFill>
              </a:rPr>
              <a:t>в</a:t>
            </a:r>
            <a:r>
              <a:rPr lang="ru-RU" sz="2400" i="1" dirty="0" smtClean="0">
                <a:solidFill>
                  <a:schemeClr val="bg1"/>
                </a:solidFill>
              </a:rPr>
              <a:t>озможность отзыва депутатов избирателями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5246829"/>
            <a:ext cx="4427984" cy="16053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Дени ДИДРО</a:t>
            </a:r>
            <a:r>
              <a:rPr lang="ru-RU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[1713–84] –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французский философ-просветитель, главный редактор «Энциклопедии»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Гравюры из Энциклопедии, или толкового словаря наук, искусств и ремесел. Часть 3 (144 работ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3688524" cy="54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le:Encyclopedie de D'Alembert et Diderot - Premiere Page - ENC 1-NA5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18" y="1556792"/>
            <a:ext cx="2465909" cy="3960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le:Louis-Michel van Loo 00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0"/>
            <a:ext cx="4533900" cy="56292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41440" y="5013176"/>
            <a:ext cx="3639764" cy="165710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ключает 35 томов, изданных в 1751–80 гг.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04011" y="645368"/>
            <a:ext cx="4514622" cy="814735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 w="28575">
            <a:noFill/>
          </a:ln>
          <a:effectLst>
            <a:glow rad="228600">
              <a:srgbClr val="FFFF00">
                <a:alpha val="40000"/>
              </a:srgb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«Энциклопедия, или Толковый словарь наук, искусств и ремёсел»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http://www.diletant.ru/upload/images/Cornelius_10_Walpurgisnach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56" y="0"/>
            <a:ext cx="5953844" cy="6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diletant.ru/upload/images/Cornelius_10_Walpurgisnach_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23966" cy="68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iletant.ru/upload/images/Cornelius_10_Walpurgisnach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2" t="35368" r="1033" b="26291"/>
          <a:stretch/>
        </p:blipFill>
        <p:spPr bwMode="auto">
          <a:xfrm>
            <a:off x="7252" y="4293096"/>
            <a:ext cx="3541920" cy="2599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gradFill flip="none" rotWithShape="1">
            <a:gsLst>
              <a:gs pos="0">
                <a:schemeClr val="bg1"/>
              </a:gs>
              <a:gs pos="50000">
                <a:schemeClr val="tx1"/>
              </a:gs>
              <a:gs pos="100000">
                <a:schemeClr val="bg1"/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Литература эпохи Просвещения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File:Anton Graff - Friedrich Schill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59575"/>
            <a:ext cx="3054290" cy="39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ile:Goethe (Stieler 1828)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r="12431" b="19833"/>
          <a:stretch/>
        </p:blipFill>
        <p:spPr bwMode="auto">
          <a:xfrm>
            <a:off x="-20663" y="677265"/>
            <a:ext cx="2964873" cy="375180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71500" y="3885623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И. В. Гёте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1749–1832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icture 12" descr="File:Robinson crusoe rescues friday-1868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9515" y="410725"/>
            <a:ext cx="3400425" cy="44577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одзаголовок 2"/>
          <p:cNvSpPr txBox="1">
            <a:spLocks/>
          </p:cNvSpPr>
          <p:nvPr/>
        </p:nvSpPr>
        <p:spPr>
          <a:xfrm>
            <a:off x="4404772" y="1052736"/>
            <a:ext cx="2709486" cy="122413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Дефо.   «Робинзон Крузо». 1719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08091" y="1052736"/>
            <a:ext cx="1636319" cy="430887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 Дефо.  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4" name="Picture 20" descr="File:GoetheAndSchillerMonumentAtWeimar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6"/>
          <a:stretch/>
        </p:blipFill>
        <p:spPr bwMode="auto">
          <a:xfrm>
            <a:off x="2851745" y="4067799"/>
            <a:ext cx="2920868" cy="3050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File:Gulliver u Hvajninimů - Grandville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52" y="3504047"/>
            <a:ext cx="4659948" cy="33885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495970" y="5718767"/>
            <a:ext cx="1636319" cy="430887"/>
          </a:xfrm>
          <a:prstGeom prst="rect">
            <a:avLst/>
          </a:prstGeom>
          <a:solidFill>
            <a:schemeClr val="tx1"/>
          </a:solidFill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Свифт.  </a:t>
            </a:r>
          </a:p>
        </p:txBody>
      </p:sp>
      <p:sp>
        <p:nvSpPr>
          <p:cNvPr id="42" name="Подзаголовок 2"/>
          <p:cNvSpPr txBox="1">
            <a:spLocks/>
          </p:cNvSpPr>
          <p:nvPr/>
        </p:nvSpPr>
        <p:spPr>
          <a:xfrm>
            <a:off x="5494248" y="5704214"/>
            <a:ext cx="3639764" cy="122413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Свифт.  </a:t>
            </a: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«Путешествия Гулливера». 1726–27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Подзаголовок 2"/>
          <p:cNvSpPr txBox="1">
            <a:spLocks/>
          </p:cNvSpPr>
          <p:nvPr/>
        </p:nvSpPr>
        <p:spPr>
          <a:xfrm>
            <a:off x="3117495" y="3504047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Ф. Шиллер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1759–1805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Picture 4" descr="http://подарочные-книги.рф/img/biblioteka/gete_big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53639"/>
            <a:ext cx="3096344" cy="432767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3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-1"/>
            <a:ext cx="91507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ile:David-Oath of the Horatii-1784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14"/>
          <a:stretch/>
        </p:blipFill>
        <p:spPr bwMode="auto">
          <a:xfrm>
            <a:off x="-29910" y="1340768"/>
            <a:ext cx="5904237" cy="5715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374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Изобразительное искусство эпохи Просвещения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File:Death of Marat by David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066" y="1567099"/>
            <a:ext cx="4438650" cy="570547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ile:David Self Portrait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81" y="375498"/>
            <a:ext cx="3330600" cy="46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695728" y="3699757"/>
            <a:ext cx="2448272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9933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Ж. Л. Давид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[17</a:t>
            </a:r>
            <a:r>
              <a:rPr lang="ru-RU" sz="1800" b="1" dirty="0" smtClean="0">
                <a:solidFill>
                  <a:schemeClr val="bg1"/>
                </a:solidFill>
              </a:rPr>
              <a:t>48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1825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0" name="Picture 8" descr="http://www.nkj.ru/upload/iblock/24a/24aa134dcf23c2fba688a1084583e469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38889"/>
            <a:ext cx="1905000" cy="2762251"/>
          </a:xfrm>
          <a:prstGeom prst="rect">
            <a:avLst/>
          </a:prstGeom>
          <a:noFill/>
          <a:effectLst>
            <a:softEdge rad="19050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ile:David napoleon.jpg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r="6550" b="43727"/>
          <a:stretch/>
        </p:blipFill>
        <p:spPr bwMode="auto">
          <a:xfrm>
            <a:off x="832678" y="188640"/>
            <a:ext cx="3893128" cy="321066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51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37454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Музыкальное искусство эпохи Просвещения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0" name="Picture 12" descr="File:K626 Requiem Dies Ira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450"/>
            <a:ext cx="9144000" cy="63259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File:Christoph Willibald Gluck painted by Joseph Duplessis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3477600" cy="432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одзаголовок 2"/>
          <p:cNvSpPr txBox="1">
            <a:spLocks/>
          </p:cNvSpPr>
          <p:nvPr/>
        </p:nvSpPr>
        <p:spPr>
          <a:xfrm>
            <a:off x="683568" y="4354066"/>
            <a:ext cx="2448272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9933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К. В. Глюк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[1714–87]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" name="Picture 10" descr="File:Wolfgang-amadeus-mozart 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0728"/>
            <a:ext cx="2448000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File:Joseph Haydn, målning av Thomas Hardy från 1792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6"/>
          <a:stretch/>
        </p:blipFill>
        <p:spPr bwMode="auto">
          <a:xfrm>
            <a:off x="2483768" y="2413517"/>
            <a:ext cx="2290161" cy="324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одзаголовок 2"/>
          <p:cNvSpPr txBox="1">
            <a:spLocks/>
          </p:cNvSpPr>
          <p:nvPr/>
        </p:nvSpPr>
        <p:spPr>
          <a:xfrm>
            <a:off x="2412182" y="5175214"/>
            <a:ext cx="2328346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9933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>
                <a:solidFill>
                  <a:schemeClr val="bg1"/>
                </a:solidFill>
              </a:rPr>
              <a:t>Ф</a:t>
            </a:r>
            <a:r>
              <a:rPr lang="ru-RU" sz="2200" b="1" dirty="0" smtClean="0">
                <a:solidFill>
                  <a:schemeClr val="bg1"/>
                </a:solidFill>
              </a:rPr>
              <a:t>. Й. Гайдн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[17</a:t>
            </a:r>
            <a:r>
              <a:rPr lang="ru-RU" sz="1800" b="1" dirty="0" smtClean="0">
                <a:solidFill>
                  <a:schemeClr val="bg1"/>
                </a:solidFill>
              </a:rPr>
              <a:t>32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1809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82" name="Picture 14" descr="File:Beethov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56" y="1885857"/>
            <a:ext cx="2992988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одзаголовок 2"/>
          <p:cNvSpPr txBox="1">
            <a:spLocks/>
          </p:cNvSpPr>
          <p:nvPr/>
        </p:nvSpPr>
        <p:spPr>
          <a:xfrm>
            <a:off x="4155189" y="3933056"/>
            <a:ext cx="2328346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9933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В. А. Моцарт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[17</a:t>
            </a:r>
            <a:r>
              <a:rPr lang="ru-RU" sz="1800" b="1" dirty="0" smtClean="0">
                <a:solidFill>
                  <a:schemeClr val="bg1"/>
                </a:solidFill>
              </a:rPr>
              <a:t>56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91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одзаголовок 2"/>
          <p:cNvSpPr txBox="1">
            <a:spLocks/>
          </p:cNvSpPr>
          <p:nvPr/>
        </p:nvSpPr>
        <p:spPr>
          <a:xfrm>
            <a:off x="6221377" y="4765777"/>
            <a:ext cx="2328346" cy="720080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rgbClr val="993300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Л. Бетховен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[17</a:t>
            </a:r>
            <a:r>
              <a:rPr lang="ru-RU" sz="1800" b="1" dirty="0" smtClean="0">
                <a:solidFill>
                  <a:schemeClr val="bg1"/>
                </a:solidFill>
              </a:rPr>
              <a:t>70</a:t>
            </a:r>
            <a:r>
              <a:rPr lang="en-US" sz="1800" b="1" dirty="0" smtClean="0">
                <a:solidFill>
                  <a:schemeClr val="bg1"/>
                </a:solidFill>
              </a:rPr>
              <a:t>–</a:t>
            </a:r>
            <a:r>
              <a:rPr lang="ru-RU" sz="1800" b="1" dirty="0" smtClean="0">
                <a:solidFill>
                  <a:schemeClr val="bg1"/>
                </a:solidFill>
              </a:rPr>
              <a:t>1827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972" y="5980531"/>
            <a:ext cx="7776864" cy="461665"/>
          </a:xfrm>
          <a:prstGeom prst="rect">
            <a:avLst/>
          </a:prstGeom>
          <a:solidFill>
            <a:schemeClr val="tx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Композиторы Венской классической школы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01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810" y="548680"/>
            <a:ext cx="8229600" cy="11430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задание.</a:t>
            </a:r>
            <a:b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«Идеи Просвещения в афоризмах»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7766109"/>
              </p:ext>
            </p:extLst>
          </p:nvPr>
        </p:nvGraphicFramePr>
        <p:xfrm>
          <a:off x="395536" y="1844824"/>
          <a:ext cx="835292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2442326"/>
                <a:gridCol w="36783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Философы-просветители –</a:t>
                      </a:r>
                      <a:r>
                        <a:rPr lang="ru-RU" baseline="0" dirty="0" smtClean="0"/>
                        <a:t> авторы афоризмов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Афоризмы, отражающие идеи Просвещения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dirty="0" smtClean="0"/>
                        <a:t>Значение</a:t>
                      </a:r>
                      <a:r>
                        <a:rPr lang="ru-RU" baseline="0" dirty="0" smtClean="0"/>
                        <a:t> афоризмов                       (в историческом контексте </a:t>
                      </a:r>
                      <a:r>
                        <a:rPr lang="en-US" baseline="0" dirty="0" smtClean="0"/>
                        <a:t>XVIII </a:t>
                      </a:r>
                      <a:r>
                        <a:rPr lang="ru-RU" baseline="0" dirty="0" smtClean="0"/>
                        <a:t>в.)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dailymail.co.uk/i/pix/2011/05/20/article-1389142-0C2CFFD100000578-485_634x34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"/>
          <a:stretch/>
        </p:blipFill>
        <p:spPr bwMode="auto">
          <a:xfrm>
            <a:off x="206331" y="1268760"/>
            <a:ext cx="8675789" cy="448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1485" y="423574"/>
            <a:ext cx="8229600" cy="1143000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Политические предпосылки Просвещения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302" y="5864799"/>
            <a:ext cx="86757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Английская революция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</a:t>
            </a:r>
            <a:r>
              <a:rPr lang="ru-RU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века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603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900igr.net/datas/psikhologija/Konflikty-v-obschestve/0006-006-Tomas-Gobbs-1588167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1" t="19971" r="44438" b="18655"/>
          <a:stretch/>
        </p:blipFill>
        <p:spPr bwMode="auto">
          <a:xfrm>
            <a:off x="-205147" y="384674"/>
            <a:ext cx="4160539" cy="468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2330" y="384674"/>
            <a:ext cx="86101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Научные </a:t>
            </a:r>
            <a:r>
              <a:rPr lang="ru-RU" sz="3200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предпосылки Просвещения</a:t>
            </a:r>
            <a: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/>
            </a:r>
            <a:br>
              <a:rPr lang="ru-RU" b="1" dirty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</a:br>
            <a:endParaRPr lang="ru-RU" dirty="0"/>
          </a:p>
        </p:txBody>
      </p:sp>
      <p:pic>
        <p:nvPicPr>
          <p:cNvPr id="16390" name="Picture 6" descr="File:Spinoza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"/>
          <a:stretch/>
        </p:blipFill>
        <p:spPr bwMode="auto">
          <a:xfrm>
            <a:off x="5682608" y="907559"/>
            <a:ext cx="3461392" cy="41025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File:Gottfried Wilhelm von Leibniz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1"/>
          <a:stretch/>
        </p:blipFill>
        <p:spPr bwMode="auto">
          <a:xfrm>
            <a:off x="4370324" y="2724675"/>
            <a:ext cx="4010040" cy="41333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ile:Frans Hals - Portret van René Descartes.jpg">
            <a:hlinkClick r:id="rId9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1" b="5696"/>
          <a:stretch/>
        </p:blipFill>
        <p:spPr bwMode="auto">
          <a:xfrm>
            <a:off x="2074489" y="907559"/>
            <a:ext cx="3764069" cy="47528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-341668" y="3694392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Т. Гоббс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1588–1679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3414679" y="3953689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Р. Декарт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1596–1650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7020272" y="4020626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Б. Спиноза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1632–77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156176" y="5856906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Г. В. Лейбниц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1646–1716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2" descr="http://slcmma.com/wp-content/uploads/2011/05/F-is-MMA.png">
            <a:hlinkClick r:id="rId11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85"/>
          <a:stretch/>
        </p:blipFill>
        <p:spPr bwMode="auto">
          <a:xfrm>
            <a:off x="537529" y="2466000"/>
            <a:ext cx="4189689" cy="4392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одзаголовок 2"/>
          <p:cNvSpPr txBox="1">
            <a:spLocks/>
          </p:cNvSpPr>
          <p:nvPr/>
        </p:nvSpPr>
        <p:spPr>
          <a:xfrm>
            <a:off x="1518272" y="5877272"/>
            <a:ext cx="2232248" cy="814945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dirty="0" smtClean="0">
                <a:solidFill>
                  <a:schemeClr val="bg1"/>
                </a:solidFill>
              </a:rPr>
              <a:t>И. Ньютон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[</a:t>
            </a:r>
            <a:r>
              <a:rPr lang="ru-RU" sz="1800" b="1" dirty="0" smtClean="0">
                <a:solidFill>
                  <a:schemeClr val="bg1"/>
                </a:solidFill>
              </a:rPr>
              <a:t>1642–1727</a:t>
            </a:r>
            <a:r>
              <a:rPr lang="en-US" sz="1800" b="1" dirty="0" smtClean="0">
                <a:solidFill>
                  <a:schemeClr val="bg1"/>
                </a:solidFill>
              </a:rPr>
              <a:t>]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97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://us.123rf.com/400wm/400/400/apostrophe/apostrophe1201/apostrophe120100024/12252747-n--n---n------n-n------n--n-------nf-----n---n--n----n-n--n----n--n--n-------n---n-n-nfn-nf-n-n--n--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solidFill>
            <a:schemeClr val="tx1"/>
          </a:solidFill>
        </p:spPr>
      </p:pic>
      <p:graphicFrame>
        <p:nvGraphicFramePr>
          <p:cNvPr id="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5419888"/>
              </p:ext>
            </p:extLst>
          </p:nvPr>
        </p:nvGraphicFramePr>
        <p:xfrm>
          <a:off x="454767" y="1988840"/>
          <a:ext cx="8227686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584176"/>
                <a:gridCol w="1584176"/>
                <a:gridCol w="34031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300" dirty="0" smtClean="0"/>
                    </a:p>
                    <a:p>
                      <a:pPr algn="ctr"/>
                      <a:r>
                        <a:rPr lang="ru-RU" dirty="0" smtClean="0"/>
                        <a:t>Философы-просветители</a:t>
                      </a:r>
                    </a:p>
                    <a:p>
                      <a:pPr algn="ctr"/>
                      <a:endParaRPr lang="ru-RU" sz="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dirty="0" smtClean="0"/>
                        <a:t>Годы жизни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dirty="0" smtClean="0"/>
                        <a:t>Государства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r>
                        <a:rPr lang="ru-RU" dirty="0" smtClean="0"/>
                        <a:t>Основные идеи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53810" y="548680"/>
            <a:ext cx="8229600" cy="114300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</a:t>
            </a:r>
          </a:p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«Основные идеи эпохи Просвещения»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194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uro-mind.ru/uploads/fil/lokk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201" y="14420"/>
            <a:ext cx="4866799" cy="612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328300"/>
            <a:ext cx="45686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Дж. Локка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5805264"/>
            <a:ext cx="4784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Джон ЛОКК</a:t>
            </a:r>
            <a:r>
              <a:rPr lang="ru-RU" sz="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[1</a:t>
            </a:r>
            <a:r>
              <a:rPr lang="ru-RU" dirty="0" smtClean="0"/>
              <a:t>632</a:t>
            </a:r>
            <a:r>
              <a:rPr lang="en-US" dirty="0" smtClean="0"/>
              <a:t>–</a:t>
            </a:r>
            <a:r>
              <a:rPr lang="ru-RU" dirty="0" smtClean="0"/>
              <a:t>1704</a:t>
            </a:r>
            <a:r>
              <a:rPr lang="en-US" dirty="0" smtClean="0"/>
              <a:t>] </a:t>
            </a:r>
            <a:r>
              <a:rPr lang="en-US" dirty="0"/>
              <a:t>–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английский философ-просветитель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55576" y="2197052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теория              </a:t>
            </a:r>
            <a:r>
              <a:rPr lang="ru-RU" sz="2000" b="1" i="1" dirty="0" smtClean="0">
                <a:solidFill>
                  <a:schemeClr val="bg1"/>
                </a:solidFill>
              </a:rPr>
              <a:t>общественного договора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55576" y="4221088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идея </a:t>
            </a:r>
            <a:r>
              <a:rPr lang="ru-RU" sz="2000" b="1" i="1" dirty="0" smtClean="0">
                <a:solidFill>
                  <a:schemeClr val="bg1"/>
                </a:solidFill>
              </a:rPr>
              <a:t>гражданского общества  </a:t>
            </a:r>
            <a:r>
              <a:rPr lang="ru-RU" sz="2000" i="1" dirty="0" smtClean="0">
                <a:solidFill>
                  <a:schemeClr val="bg1"/>
                </a:solidFill>
              </a:rPr>
              <a:t>и</a:t>
            </a:r>
            <a:r>
              <a:rPr lang="ru-RU" sz="2000" b="1" i="1" dirty="0" smtClean="0">
                <a:solidFill>
                  <a:schemeClr val="bg1"/>
                </a:solidFill>
              </a:rPr>
              <a:t> правового государства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79512" y="1196751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теория </a:t>
            </a:r>
            <a:r>
              <a:rPr lang="ru-RU" sz="2000" b="1" i="1" dirty="0" smtClean="0">
                <a:solidFill>
                  <a:schemeClr val="bg1"/>
                </a:solidFill>
              </a:rPr>
              <a:t>естественных прав человека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79512" y="3212976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300" i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идея </a:t>
            </a:r>
            <a:r>
              <a:rPr lang="ru-RU" sz="2000" b="1" i="1" dirty="0" smtClean="0">
                <a:solidFill>
                  <a:schemeClr val="bg1"/>
                </a:solidFill>
              </a:rPr>
              <a:t>разделения властей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179512" y="5301207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 smtClean="0">
                <a:solidFill>
                  <a:schemeClr val="bg1"/>
                </a:solidFill>
              </a:rPr>
              <a:t>идея </a:t>
            </a:r>
            <a:r>
              <a:rPr lang="ru-RU" sz="2000" b="1" i="1" dirty="0" smtClean="0">
                <a:solidFill>
                  <a:schemeClr val="bg1"/>
                </a:solidFill>
              </a:rPr>
              <a:t>демократической революции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2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670029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Современная теория      разделения властей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670029" cy="964703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Государственная власть</a:t>
            </a:r>
            <a:endParaRPr lang="ru-RU" sz="2800" i="1" dirty="0">
              <a:solidFill>
                <a:schemeClr val="bg1"/>
              </a:solidFill>
            </a:endParaRPr>
          </a:p>
        </p:txBody>
      </p:sp>
      <p:pic>
        <p:nvPicPr>
          <p:cNvPr id="5" name="Picture 2" descr="File:Montesquieu 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29" y="0"/>
            <a:ext cx="4762500" cy="5715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22479" y="553987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Шарль Луи де МОНТЕСКЬЁ</a:t>
            </a:r>
            <a: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[</a:t>
            </a:r>
            <a:r>
              <a:rPr lang="en-US" dirty="0" smtClean="0"/>
              <a:t>1</a:t>
            </a:r>
            <a:r>
              <a:rPr lang="ru-RU" dirty="0" smtClean="0"/>
              <a:t>689</a:t>
            </a:r>
            <a:r>
              <a:rPr lang="en-US" dirty="0" smtClean="0"/>
              <a:t>–</a:t>
            </a:r>
            <a:r>
              <a:rPr lang="ru-RU" dirty="0" smtClean="0"/>
              <a:t>1755</a:t>
            </a:r>
            <a:r>
              <a:rPr lang="en-US" dirty="0" smtClean="0"/>
              <a:t>] </a:t>
            </a:r>
            <a:r>
              <a:rPr lang="en-US" dirty="0"/>
              <a:t>–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французский </a:t>
            </a:r>
            <a:r>
              <a:rPr lang="ru-RU" dirty="0" smtClean="0"/>
              <a:t>философ-просветитель, автор современной теории разделения властей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 rot="16200000">
            <a:off x="-1240160" y="4437113"/>
            <a:ext cx="3970784" cy="576063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законодательная власть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 rot="16200000">
            <a:off x="354361" y="4413239"/>
            <a:ext cx="3970784" cy="576063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исполнительная власть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 rot="16200000">
            <a:off x="1853805" y="4413240"/>
            <a:ext cx="3970785" cy="576062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судебная власть</a:t>
            </a:r>
            <a:endParaRPr lang="ru-RU" sz="2800" i="1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2"/>
            <a:endCxn id="8" idx="3"/>
          </p:cNvCxnSpPr>
          <p:nvPr/>
        </p:nvCxnSpPr>
        <p:spPr>
          <a:xfrm flipH="1">
            <a:off x="745232" y="2305471"/>
            <a:ext cx="1546983" cy="4342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3" idx="2"/>
            <a:endCxn id="10" idx="3"/>
          </p:cNvCxnSpPr>
          <p:nvPr/>
        </p:nvCxnSpPr>
        <p:spPr>
          <a:xfrm>
            <a:off x="2292215" y="2305471"/>
            <a:ext cx="1546982" cy="410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2"/>
            <a:endCxn id="9" idx="3"/>
          </p:cNvCxnSpPr>
          <p:nvPr/>
        </p:nvCxnSpPr>
        <p:spPr>
          <a:xfrm>
            <a:off x="2292215" y="2305471"/>
            <a:ext cx="47538" cy="4104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бъект 2"/>
          <p:cNvSpPr txBox="1">
            <a:spLocks/>
          </p:cNvSpPr>
          <p:nvPr/>
        </p:nvSpPr>
        <p:spPr>
          <a:xfrm rot="16200000">
            <a:off x="-709395" y="4488810"/>
            <a:ext cx="3970784" cy="4854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апример, парламент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 rot="16200000">
            <a:off x="702820" y="4447577"/>
            <a:ext cx="4335388" cy="485458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апример, монарх и правительство</a:t>
            </a: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39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Философия Вольтера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blogerma.ru/wp-content/uploads/2012/11/Voltaire-555x68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96" y="595979"/>
            <a:ext cx="3286125" cy="4067176"/>
          </a:xfrm>
          <a:prstGeom prst="rect">
            <a:avLst/>
          </a:prstGeom>
          <a:noFill/>
          <a:ln cmpd="dbl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spb-poetry.narod.ru/hermitage/volter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03" b="3704"/>
          <a:stretch/>
        </p:blipFill>
        <p:spPr bwMode="auto">
          <a:xfrm>
            <a:off x="2038598" y="1658000"/>
            <a:ext cx="3482312" cy="5200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1582" y="4653136"/>
            <a:ext cx="312589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Франсуа Мари</a:t>
            </a:r>
          </a:p>
          <a:p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Аруэ ВОЛЬТЕР</a:t>
            </a:r>
            <a: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>[1</a:t>
            </a:r>
            <a:r>
              <a:rPr lang="ru-RU" dirty="0" smtClean="0"/>
              <a:t>694</a:t>
            </a:r>
            <a:r>
              <a:rPr lang="en-US" dirty="0" smtClean="0"/>
              <a:t>–</a:t>
            </a:r>
            <a:r>
              <a:rPr lang="ru-RU" dirty="0" smtClean="0"/>
              <a:t>1778</a:t>
            </a:r>
            <a:r>
              <a:rPr lang="en-US" dirty="0" smtClean="0"/>
              <a:t>] </a:t>
            </a:r>
            <a:r>
              <a:rPr lang="en-US" dirty="0"/>
              <a:t>–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французский</a:t>
            </a:r>
          </a:p>
          <a:p>
            <a:r>
              <a:rPr lang="ru-RU" dirty="0" smtClean="0"/>
              <a:t>философ-просветитель</a:t>
            </a:r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5152822" y="3179265"/>
            <a:ext cx="3605158" cy="1043208"/>
          </a:xfr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bg1"/>
                </a:solidFill>
              </a:rPr>
              <a:t>и</a:t>
            </a:r>
            <a:r>
              <a:rPr lang="ru-RU" sz="2400" b="1" i="1" dirty="0" smtClean="0">
                <a:solidFill>
                  <a:schemeClr val="bg1"/>
                </a:solidFill>
              </a:rPr>
              <a:t>дея деизма</a:t>
            </a:r>
            <a:r>
              <a:rPr lang="ru-RU" sz="2400" i="1" dirty="0" smtClean="0">
                <a:solidFill>
                  <a:schemeClr val="bg1"/>
                </a:solidFill>
              </a:rPr>
              <a:t> – признание Бога и сотворения им мира, но отрицание его вмешательства в жизнь сотворённого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152822" y="2204864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>
                <a:solidFill>
                  <a:schemeClr val="bg1"/>
                </a:solidFill>
              </a:rPr>
              <a:t>и</a:t>
            </a:r>
            <a:r>
              <a:rPr lang="ru-RU" sz="2000" i="1" dirty="0" smtClean="0">
                <a:solidFill>
                  <a:schemeClr val="bg1"/>
                </a:solidFill>
              </a:rPr>
              <a:t>дея </a:t>
            </a:r>
            <a:r>
              <a:rPr lang="ru-RU" sz="2000" b="1" i="1" dirty="0" smtClean="0">
                <a:solidFill>
                  <a:schemeClr val="bg1"/>
                </a:solidFill>
              </a:rPr>
              <a:t>просвещённого абсолютизма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138076" y="1268760"/>
            <a:ext cx="3600400" cy="640219"/>
          </a:xfrm>
          <a:prstGeom prst="rect">
            <a:avLst/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08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i="1" dirty="0">
                <a:solidFill>
                  <a:schemeClr val="bg1"/>
                </a:solidFill>
              </a:rPr>
              <a:t>и</a:t>
            </a:r>
            <a:r>
              <a:rPr lang="ru-RU" sz="2000" i="1" dirty="0" smtClean="0">
                <a:solidFill>
                  <a:schemeClr val="bg1"/>
                </a:solidFill>
              </a:rPr>
              <a:t>дея </a:t>
            </a:r>
            <a:r>
              <a:rPr lang="ru-RU" sz="2000" b="1" i="1" dirty="0" smtClean="0">
                <a:solidFill>
                  <a:schemeClr val="bg1"/>
                </a:solidFill>
              </a:rPr>
              <a:t>естественных прав человека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4329970"/>
            <a:ext cx="4104456" cy="2308324"/>
          </a:xfrm>
          <a:prstGeom prst="rect">
            <a:avLst/>
          </a:prstGeom>
          <a:solidFill>
            <a:schemeClr val="tx1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вольтерьянец </a:t>
            </a:r>
            <a:r>
              <a:rPr lang="ru-RU" dirty="0" smtClean="0">
                <a:solidFill>
                  <a:schemeClr val="bg1"/>
                </a:solidFill>
              </a:rPr>
              <a:t>–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это </a:t>
            </a:r>
            <a:r>
              <a:rPr lang="ru-RU" dirty="0">
                <a:solidFill>
                  <a:schemeClr val="bg1"/>
                </a:solidFill>
              </a:rPr>
              <a:t>последователь Вольтера, свободомыслящий человек, </a:t>
            </a:r>
            <a:r>
              <a:rPr lang="ru-RU" dirty="0" smtClean="0">
                <a:solidFill>
                  <a:schemeClr val="bg1"/>
                </a:solidFill>
              </a:rPr>
              <a:t>вольнодумец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news.a42.ru/uploads/images/parsed/news/2011/11/266740/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56" y="116632"/>
            <a:ext cx="8088617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93489" y="6006567"/>
            <a:ext cx="34563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размышлению…</a:t>
            </a:r>
            <a:endParaRPr lang="ru-RU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07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s.123rf.com/400wm/400/400/apostrophe/apostrophe1201/apostrophe120100024/12252747-n--n---n------n-n------n--n-------nf-----n---n--n----n-n--n----n--n--n-------n---n-n-nfn-nf-n-n--n--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0"/>
            <a:ext cx="91507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712968" cy="1143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Сальвадор Дали. «Невольничий 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рынок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с 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явлением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незримого 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бюста </a:t>
            </a:r>
            <a:r>
              <a:rPr lang="ru-RU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Вольтера». </a:t>
            </a:r>
            <a:r>
              <a:rPr lang="ru-RU" sz="3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</a:t>
            </a:r>
          </a:p>
        </p:txBody>
      </p:sp>
      <p:pic>
        <p:nvPicPr>
          <p:cNvPr id="4" name="Picture 2" descr="http://img-fotki.yandex.ru/get/5209/129262953.40/0_97f03_bbfb46f0_X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1" y="675292"/>
            <a:ext cx="5756626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artsklad.ru/UserFiles/Image/big/jpeg/1027_1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04664"/>
            <a:ext cx="2428875" cy="40671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aylilyart.com/DESIGN/B_shape/shape1/dali_voltaire_detail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574" y="2636912"/>
            <a:ext cx="1933575" cy="26289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334</Words>
  <Application>Microsoft Office PowerPoint</Application>
  <PresentationFormat>Экран (4:3)</PresentationFormat>
  <Paragraphs>94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Эпоха Просвещения в Европе [кон. XVII – XVIII вв.]</vt:lpstr>
      <vt:lpstr>Политические предпосылки Просвещения </vt:lpstr>
      <vt:lpstr>Презентация PowerPoint</vt:lpstr>
      <vt:lpstr>Презентация PowerPoint</vt:lpstr>
      <vt:lpstr>Презентация PowerPoint</vt:lpstr>
      <vt:lpstr>Современная теория      разделения властей</vt:lpstr>
      <vt:lpstr>Философия Вольтера</vt:lpstr>
      <vt:lpstr>Презентация PowerPoint</vt:lpstr>
      <vt:lpstr>Сальвадор Дали. «Невольничий рынок                   с явлением незримого бюста Вольтера». 1940</vt:lpstr>
      <vt:lpstr>Теория                    прямой демократии</vt:lpstr>
      <vt:lpstr>Дени ДИДРО [1713–84] –  французский философ-просветитель, главный редактор «Энциклопедии»</vt:lpstr>
      <vt:lpstr> Литература эпохи Просвещения </vt:lpstr>
      <vt:lpstr>Изобразительное искусство эпохи Просвещения </vt:lpstr>
      <vt:lpstr>Музыкальное искусство эпохи Просвещения </vt:lpstr>
      <vt:lpstr>Домашнее задание. Таблица «Идеи Просвещения в афоризмах»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172</cp:revision>
  <dcterms:created xsi:type="dcterms:W3CDTF">2013-11-10T17:34:13Z</dcterms:created>
  <dcterms:modified xsi:type="dcterms:W3CDTF">2013-11-15T15:58:00Z</dcterms:modified>
</cp:coreProperties>
</file>